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7" r:id="rId3"/>
    <p:sldId id="532" r:id="rId4"/>
    <p:sldId id="353" r:id="rId5"/>
    <p:sldId id="354" r:id="rId6"/>
    <p:sldId id="355" r:id="rId7"/>
    <p:sldId id="308" r:id="rId8"/>
    <p:sldId id="309" r:id="rId9"/>
    <p:sldId id="310" r:id="rId10"/>
    <p:sldId id="356" r:id="rId11"/>
    <p:sldId id="357" r:id="rId12"/>
    <p:sldId id="311" r:id="rId13"/>
    <p:sldId id="519" r:id="rId14"/>
    <p:sldId id="518" r:id="rId15"/>
    <p:sldId id="531" r:id="rId16"/>
    <p:sldId id="533" r:id="rId17"/>
    <p:sldId id="521" r:id="rId18"/>
    <p:sldId id="522" r:id="rId19"/>
    <p:sldId id="523" r:id="rId20"/>
    <p:sldId id="321" r:id="rId21"/>
    <p:sldId id="322" r:id="rId22"/>
    <p:sldId id="323" r:id="rId23"/>
    <p:sldId id="324" r:id="rId24"/>
    <p:sldId id="320" r:id="rId25"/>
    <p:sldId id="524" r:id="rId26"/>
    <p:sldId id="525" r:id="rId27"/>
    <p:sldId id="534" r:id="rId28"/>
    <p:sldId id="358" r:id="rId29"/>
    <p:sldId id="312" r:id="rId30"/>
    <p:sldId id="313" r:id="rId31"/>
    <p:sldId id="314" r:id="rId32"/>
    <p:sldId id="315" r:id="rId33"/>
    <p:sldId id="529" r:id="rId34"/>
    <p:sldId id="526" r:id="rId35"/>
    <p:sldId id="528" r:id="rId36"/>
    <p:sldId id="530" r:id="rId37"/>
    <p:sldId id="535" r:id="rId38"/>
    <p:sldId id="348" r:id="rId3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6" autoAdjust="0"/>
    <p:restoredTop sz="92465" autoAdjust="0"/>
  </p:normalViewPr>
  <p:slideViewPr>
    <p:cSldViewPr>
      <p:cViewPr varScale="1">
        <p:scale>
          <a:sx n="114" d="100"/>
          <a:sy n="114" d="100"/>
        </p:scale>
        <p:origin x="1704" y="168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05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14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83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72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3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0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1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63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1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James, Sallie, “Maladjusted:  The Misguided Policy of  ‘Trade Adjustment Assistance’,” Briefing Paper No. 26, Center for Trade Policy Studies, Cato Institute, November 8, 2007.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64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0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41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70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8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1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8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Rosen, Howard F., “Strengthening Trade Adjustment Assistance,” Policy Brief No. PB08-2, Peterson Institute for International Economics, January 2008.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57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9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64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www.ctdol.state.ct.us</a:t>
            </a:r>
            <a:r>
              <a:rPr lang="en-US" dirty="0"/>
              <a:t>/</a:t>
            </a:r>
            <a:r>
              <a:rPr lang="en-US" dirty="0" err="1"/>
              <a:t>TradeAct</a:t>
            </a:r>
            <a:r>
              <a:rPr lang="en-US" dirty="0"/>
              <a:t>/ataa%20presentation2a.pdf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2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www.ctdol.state.ct.us</a:t>
            </a:r>
            <a:r>
              <a:rPr lang="en-US" dirty="0"/>
              <a:t>/</a:t>
            </a:r>
            <a:r>
              <a:rPr lang="en-US" dirty="0" err="1"/>
              <a:t>TradeAct</a:t>
            </a:r>
            <a:r>
              <a:rPr lang="en-US" dirty="0"/>
              <a:t>/ataa%20presentation2a.pdf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05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Brainard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Lael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Robert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Litan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Nicholas Warren, “Insuring America’s Workers in a New Era of Offshoring,” Policy Brief #143, The Brookings Institution, July 2005.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3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22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b="1" dirty="0"/>
              <a:t>Trade Adjustment Assistance</a:t>
            </a:r>
            <a:br>
              <a:rPr lang="en-US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Income maintenance </a:t>
            </a:r>
          </a:p>
          <a:p>
            <a:pPr lvl="2"/>
            <a:r>
              <a:rPr lang="en-US" dirty="0"/>
              <a:t>78 weeks vs. 26 weeks under UI</a:t>
            </a:r>
          </a:p>
          <a:p>
            <a:pPr lvl="1"/>
            <a:r>
              <a:rPr lang="en-US" dirty="0"/>
              <a:t>All training expenses</a:t>
            </a:r>
          </a:p>
          <a:p>
            <a:pPr lvl="1"/>
            <a:r>
              <a:rPr lang="en-US" dirty="0"/>
              <a:t>Health Coverage Tax Credit (HCTC)</a:t>
            </a:r>
          </a:p>
          <a:p>
            <a:pPr lvl="1"/>
            <a:r>
              <a:rPr lang="en-US" dirty="0"/>
              <a:t>Job search costs (90%)</a:t>
            </a:r>
          </a:p>
          <a:p>
            <a:pPr lvl="1"/>
            <a:r>
              <a:rPr lang="en-US" dirty="0"/>
              <a:t>Job relocation costs (90%)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9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wrong with TAA?</a:t>
            </a:r>
          </a:p>
          <a:p>
            <a:pPr lvl="1"/>
            <a:r>
              <a:rPr lang="en-US" dirty="0"/>
              <a:t>Workers are not informed (esp. HCTC)</a:t>
            </a:r>
          </a:p>
          <a:p>
            <a:pPr lvl="1"/>
            <a:r>
              <a:rPr lang="en-US" dirty="0"/>
              <a:t>Doesn’t cover service industries</a:t>
            </a:r>
          </a:p>
          <a:p>
            <a:pPr lvl="1"/>
            <a:r>
              <a:rPr lang="en-US" dirty="0"/>
              <a:t>Certification done by firms, not industry</a:t>
            </a:r>
          </a:p>
          <a:p>
            <a:pPr lvl="1"/>
            <a:r>
              <a:rPr lang="en-US" dirty="0"/>
              <a:t>Money for training apportioned poorly</a:t>
            </a:r>
          </a:p>
          <a:p>
            <a:pPr lvl="2"/>
            <a:r>
              <a:rPr lang="en-US" dirty="0"/>
              <a:t>Some places run out, others leave $ unspent</a:t>
            </a:r>
          </a:p>
          <a:p>
            <a:pPr lvl="1"/>
            <a:r>
              <a:rPr lang="en-US" dirty="0"/>
              <a:t>Self-employed don’t qualify</a:t>
            </a:r>
          </a:p>
          <a:p>
            <a:pPr lvl="1"/>
            <a:r>
              <a:rPr lang="en-US" dirty="0"/>
              <a:t>No support for communities</a:t>
            </a:r>
          </a:p>
          <a:p>
            <a:pPr lvl="1"/>
            <a:r>
              <a:rPr lang="en-US" dirty="0"/>
              <a:t>US spends less than others (but was first)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2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DE6980-3540-9B49-9E14-DDBD0E557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200150"/>
            <a:ext cx="87884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7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1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Rosen, “Strengthening TAA”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qualifies for TAA, and what do they get?</a:t>
            </a:r>
          </a:p>
          <a:p>
            <a:r>
              <a:rPr lang="en-US" dirty="0"/>
              <a:t>How does US expenditure on TAA differ from expenditure on similar programs in other major countries?</a:t>
            </a:r>
          </a:p>
          <a:p>
            <a:r>
              <a:rPr lang="en-US" dirty="0"/>
              <a:t>What’s wrong with US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Lawrence, </a:t>
            </a:r>
            <a:br>
              <a:rPr lang="en-US" dirty="0"/>
            </a:br>
            <a:r>
              <a:rPr lang="en-US" dirty="0"/>
              <a:t>“A Numbers Argument…”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gains from trade agreements large enough to justify the expenses of TAA?</a:t>
            </a:r>
          </a:p>
          <a:p>
            <a:r>
              <a:rPr lang="en-US" dirty="0"/>
              <a:t>Does Lawrence advocate for adjustment assistance only for trade-displaced workers?</a:t>
            </a:r>
            <a:endParaRPr lang="en-US" sz="1400" dirty="0"/>
          </a:p>
          <a:p>
            <a:r>
              <a:rPr lang="en-US" dirty="0"/>
              <a:t>Why does Lawrence associate TAA with passing Trade Promotion Authority?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63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 program</a:t>
            </a:r>
          </a:p>
          <a:p>
            <a:r>
              <a:rPr lang="en-US" dirty="0"/>
              <a:t>Wage Insurance (ATAA)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Arguments against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7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Program that replaces a fraction (usually 50%) of any cut in wage when the unemployed take a new job.  Workers get it for only a limited time</a:t>
            </a:r>
          </a:p>
          <a:p>
            <a:pPr lvl="1"/>
            <a:r>
              <a:rPr lang="en-US" dirty="0"/>
              <a:t>Object is to encourage taking a new job even at a lower wage, with the hope that wage will then rise with experience</a:t>
            </a:r>
          </a:p>
          <a:p>
            <a:pPr lvl="1"/>
            <a:r>
              <a:rPr lang="en-US" dirty="0"/>
              <a:t>Widely advocated by economists, not just for trade-displaced workers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99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ATAA:  Alternative Trade Adjustment Assistance</a:t>
            </a:r>
          </a:p>
          <a:p>
            <a:pPr lvl="1"/>
            <a:r>
              <a:rPr lang="en-US" dirty="0"/>
              <a:t>Part of 2002 expansion of TAA</a:t>
            </a:r>
          </a:p>
          <a:p>
            <a:pPr lvl="1"/>
            <a:r>
              <a:rPr lang="en-US" dirty="0"/>
              <a:t>Available only to workers who are</a:t>
            </a:r>
          </a:p>
          <a:p>
            <a:pPr lvl="2"/>
            <a:r>
              <a:rPr lang="en-US" dirty="0"/>
              <a:t>Over 50</a:t>
            </a:r>
          </a:p>
          <a:p>
            <a:pPr lvl="2"/>
            <a:r>
              <a:rPr lang="en-US" dirty="0"/>
              <a:t>Earning less than $50,000 a year</a:t>
            </a:r>
          </a:p>
          <a:p>
            <a:pPr lvl="2"/>
            <a:r>
              <a:rPr lang="en-US" dirty="0"/>
              <a:t>If they get new employment within 26 weeks</a:t>
            </a:r>
          </a:p>
          <a:p>
            <a:pPr lvl="1"/>
            <a:r>
              <a:rPr lang="en-US" dirty="0"/>
              <a:t>Payment is</a:t>
            </a:r>
          </a:p>
          <a:p>
            <a:pPr lvl="2"/>
            <a:r>
              <a:rPr lang="en-US" dirty="0"/>
              <a:t>50% of drop in wage for at most 2 years</a:t>
            </a:r>
          </a:p>
          <a:p>
            <a:pPr lvl="2"/>
            <a:r>
              <a:rPr lang="en-US" dirty="0"/>
              <a:t>Not to exceed $10,000 per worker over the 2 years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05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Wage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Brainard and </a:t>
            </a:r>
            <a:r>
              <a:rPr lang="en-US" dirty="0" err="1"/>
              <a:t>Litan</a:t>
            </a:r>
            <a:r>
              <a:rPr lang="en-US" dirty="0"/>
              <a:t> argue</a:t>
            </a:r>
          </a:p>
          <a:p>
            <a:pPr lvl="1"/>
            <a:r>
              <a:rPr lang="en-US" dirty="0"/>
              <a:t>Wage insurance is needed for all workers</a:t>
            </a:r>
          </a:p>
          <a:p>
            <a:pPr lvl="1"/>
            <a:r>
              <a:rPr lang="en-US" dirty="0"/>
              <a:t>But especially for trade-displaced workers</a:t>
            </a:r>
          </a:p>
          <a:p>
            <a:pPr lvl="2"/>
            <a:r>
              <a:rPr lang="en-US" dirty="0"/>
              <a:t>Their unemployment lasts much longer</a:t>
            </a:r>
          </a:p>
          <a:p>
            <a:pPr lvl="2"/>
            <a:r>
              <a:rPr lang="en-US" dirty="0"/>
              <a:t>Their drop in wage is somewhat larger</a:t>
            </a:r>
          </a:p>
          <a:p>
            <a:pPr lvl="2"/>
            <a:r>
              <a:rPr lang="en-US" dirty="0"/>
              <a:t>TAA does very little</a:t>
            </a:r>
          </a:p>
          <a:p>
            <a:pPr lvl="1"/>
            <a:r>
              <a:rPr lang="en-US" dirty="0"/>
              <a:t>Advantage of wage insurance</a:t>
            </a:r>
          </a:p>
          <a:p>
            <a:pPr lvl="2"/>
            <a:r>
              <a:rPr lang="en-US" dirty="0"/>
              <a:t>Speeds re-employment</a:t>
            </a:r>
          </a:p>
          <a:p>
            <a:pPr lvl="2"/>
            <a:r>
              <a:rPr lang="en-US" dirty="0"/>
              <a:t>Subsidizes training (on the job)</a:t>
            </a:r>
          </a:p>
          <a:p>
            <a:pPr lvl="2"/>
            <a:r>
              <a:rPr lang="en-US" dirty="0"/>
              <a:t>Encourages workers to consider alternative jobs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program</a:t>
            </a:r>
          </a:p>
          <a:p>
            <a:r>
              <a:rPr lang="en-US" dirty="0"/>
              <a:t>Wage Insurance (ATAA)</a:t>
            </a:r>
          </a:p>
          <a:p>
            <a:r>
              <a:rPr lang="en-US" dirty="0"/>
              <a:t>Arguments against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2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C56E0-A990-E547-9B02-0DBE9AA7E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69950"/>
            <a:ext cx="86868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68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5B9D3A-AE1B-E642-B21D-D79054ADD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016000"/>
            <a:ext cx="67818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11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B5529-1B5D-3647-A64D-370ECED1E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228" y="0"/>
            <a:ext cx="7057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0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EE1038-9619-C24E-9F7F-E03617A74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0" y="711200"/>
            <a:ext cx="67945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02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4" y="6123709"/>
            <a:ext cx="367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Brainard</a:t>
            </a:r>
            <a:r>
              <a:rPr lang="en-US" dirty="0"/>
              <a:t> et al. (2005)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035C7-323F-8E41-A248-9D75593B5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297872"/>
            <a:ext cx="85979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49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8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Brainard &amp; </a:t>
            </a:r>
            <a:r>
              <a:rPr lang="en-US" dirty="0" err="1"/>
              <a:t>Litan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“Insuring America’s Workers”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wage insurance more likely to encourage reemployment than unemployment compensation?</a:t>
            </a:r>
          </a:p>
          <a:p>
            <a:r>
              <a:rPr lang="en-US" dirty="0"/>
              <a:t>Why do the authors argue that it should be given to all displaced workers, not just those displaced by trade?</a:t>
            </a:r>
          </a:p>
          <a:p>
            <a:r>
              <a:rPr lang="en-US" dirty="0"/>
              <a:t>Why does wage insurance lead to more effective retraining than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12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US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Wage Insurance (ATAA)</a:t>
            </a:r>
          </a:p>
          <a:p>
            <a:r>
              <a:rPr lang="en-US" dirty="0"/>
              <a:t>Arguments against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67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against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US TAA (see James)</a:t>
            </a:r>
          </a:p>
          <a:p>
            <a:pPr lvl="2"/>
            <a:r>
              <a:rPr lang="en-US" dirty="0"/>
              <a:t>Note free-market orientation:  “As long as property is acquired legally and not through fraud, inequality is not unfair”</a:t>
            </a:r>
          </a:p>
          <a:p>
            <a:pPr lvl="1"/>
            <a:r>
              <a:rPr lang="en-US" dirty="0"/>
              <a:t>Argument in favor was to get support for trade.  That’s hasn’t worked.</a:t>
            </a:r>
          </a:p>
          <a:p>
            <a:pPr lvl="1"/>
            <a:r>
              <a:rPr lang="en-US" dirty="0"/>
              <a:t>Trade-impacted workers do not suffer more than other unemployed.</a:t>
            </a:r>
          </a:p>
          <a:p>
            <a:pPr lvl="1"/>
            <a:r>
              <a:rPr lang="en-US" dirty="0"/>
              <a:t>Program is not very effective or well-run.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19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0D74F9-8CBB-5147-B130-BCA2B958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300"/>
            <a:ext cx="9144000" cy="585118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ACA1BA4-8B48-3F4C-BDD4-54D5D2EE0209}"/>
              </a:ext>
            </a:extLst>
          </p:cNvPr>
          <p:cNvSpPr/>
          <p:nvPr/>
        </p:nvSpPr>
        <p:spPr>
          <a:xfrm>
            <a:off x="2230582" y="609600"/>
            <a:ext cx="1468581" cy="429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0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0E0C-1E26-2549-B511-5C8CABCD8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TAA:  </a:t>
            </a:r>
            <a:br>
              <a:rPr lang="en-US" dirty="0"/>
            </a:br>
            <a:r>
              <a:rPr lang="en-US" dirty="0"/>
              <a:t>Trade Adjustment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B37F-7065-A342-B701-78626D8CD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 program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Wage Insurance (ATAA)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Arguments against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41ED79-CFA6-6E41-9D56-8156A96C37E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5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0E222-C8AF-A047-9314-896E7BE5F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33" y="124690"/>
            <a:ext cx="8815734" cy="60128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37A5E-7814-0244-8AE1-D0705F1AF858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2066184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68ABC0-CE48-7242-BDC8-948630A39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6859"/>
            <a:ext cx="9144000" cy="5284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F5AF9-A254-794F-81C9-FDC5599C6E03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1048169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6740C-3403-2F46-ABD8-995B9F5F2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7795"/>
            <a:ext cx="9144000" cy="5202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6C078-C8EF-D24E-B21B-48A95C7B3925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James (2007)</a:t>
            </a:r>
          </a:p>
        </p:txBody>
      </p:sp>
    </p:spTree>
    <p:extLst>
      <p:ext uri="{BB962C8B-B14F-4D97-AF65-F5344CB8AC3E}">
        <p14:creationId xmlns:p14="http://schemas.microsoft.com/office/powerpoint/2010/main" val="1794541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against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Arguments against EU TAA (see Beattie)</a:t>
            </a:r>
          </a:p>
          <a:p>
            <a:pPr lvl="1"/>
            <a:r>
              <a:rPr lang="en-US" dirty="0"/>
              <a:t>EU TAA is European </a:t>
            </a:r>
            <a:r>
              <a:rPr lang="en-US" dirty="0" err="1"/>
              <a:t>Globalisatin</a:t>
            </a:r>
            <a:r>
              <a:rPr lang="en-US" dirty="0"/>
              <a:t> Fund since 2007</a:t>
            </a:r>
          </a:p>
          <a:p>
            <a:pPr lvl="1"/>
            <a:r>
              <a:rPr lang="en-US" dirty="0"/>
              <a:t>Problems with it</a:t>
            </a:r>
          </a:p>
          <a:p>
            <a:pPr lvl="2"/>
            <a:r>
              <a:rPr lang="en-US" dirty="0"/>
              <a:t>Complicated to administer</a:t>
            </a:r>
          </a:p>
          <a:p>
            <a:pPr lvl="2"/>
            <a:r>
              <a:rPr lang="en-US" dirty="0"/>
              <a:t>Fails to provide much compensation</a:t>
            </a:r>
          </a:p>
          <a:p>
            <a:pPr lvl="2"/>
            <a:r>
              <a:rPr lang="en-US" dirty="0"/>
              <a:t>Contributes to the perception that trade is harmful.</a:t>
            </a:r>
          </a:p>
          <a:p>
            <a:pPr lvl="1"/>
            <a:r>
              <a:rPr lang="en-US" dirty="0"/>
              <a:t>Better would be “a Nordic-style comprehensive welfare and education system”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83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20D08A-428A-E24B-9135-C9F18B89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DA7F1-3977-A04D-8E41-9A807548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61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James, “Maladjusted”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been the primary motivation for enacting and extending TAA?</a:t>
            </a:r>
          </a:p>
          <a:p>
            <a:r>
              <a:rPr lang="en-US" dirty="0"/>
              <a:t>What sectors of the US economy have had the most certifications for TAA, according to the FY2006 data presented?</a:t>
            </a:r>
          </a:p>
          <a:p>
            <a:r>
              <a:rPr lang="en-US" dirty="0"/>
              <a:t>Are trade displaced workers more in need of help than workers displaced by other causes?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97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Beattie, </a:t>
            </a:r>
            <a:br>
              <a:rPr lang="en-US" dirty="0"/>
            </a:br>
            <a:r>
              <a:rPr lang="en-US" dirty="0"/>
              <a:t>“Flaws of Trying…”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author mention any examples of successful compensation of producers hurt by imports?</a:t>
            </a:r>
          </a:p>
          <a:p>
            <a:r>
              <a:rPr lang="en-US" dirty="0"/>
              <a:t>Does TAA achieve the aim of compensating losers from trade?</a:t>
            </a:r>
          </a:p>
          <a:p>
            <a:r>
              <a:rPr lang="en-US" dirty="0"/>
              <a:t>Does TAA achieve the aim of making trade agreements politically acceptable?</a:t>
            </a:r>
          </a:p>
          <a:p>
            <a:r>
              <a:rPr lang="en-US" dirty="0"/>
              <a:t>Why should advocates of globalization be opposed to TAA?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9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Beattie, </a:t>
            </a:r>
            <a:br>
              <a:rPr lang="en-US" dirty="0"/>
            </a:br>
            <a:r>
              <a:rPr lang="en-US" dirty="0"/>
              <a:t>“Flaws of Trying…”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EU have a program analogous to Trade Adjustment Assistance? </a:t>
            </a:r>
          </a:p>
          <a:p>
            <a:r>
              <a:rPr lang="en-US" dirty="0"/>
              <a:t>How much money does TAA hand out, and to how many workers? </a:t>
            </a:r>
          </a:p>
          <a:p>
            <a:r>
              <a:rPr lang="en-US" dirty="0"/>
              <a:t>Does the author favor doing nothing to help those who lose from trade? p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0A0906-A322-4B4A-A4BB-AF263A3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ADE7-74D6-174F-BF7C-E1881A41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30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71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1962</a:t>
            </a:r>
          </a:p>
          <a:p>
            <a:pPr lvl="1"/>
            <a:r>
              <a:rPr lang="en-US" dirty="0"/>
              <a:t>Reason (Kennedy)</a:t>
            </a:r>
          </a:p>
          <a:p>
            <a:pPr lvl="2"/>
            <a:r>
              <a:rPr lang="en-US" dirty="0"/>
              <a:t>“Obligation to render assistance to those who suffer as a result of national trade policy”</a:t>
            </a:r>
          </a:p>
          <a:p>
            <a:pPr lvl="2"/>
            <a:r>
              <a:rPr lang="en-US" dirty="0"/>
              <a:t>Costs of trade are concentrated, compared to benefits</a:t>
            </a:r>
          </a:p>
          <a:p>
            <a:r>
              <a:rPr lang="en-US" dirty="0"/>
              <a:t>Latest expansion:  2002</a:t>
            </a:r>
          </a:p>
          <a:p>
            <a:pPr lvl="1"/>
            <a:r>
              <a:rPr lang="en-US" dirty="0"/>
              <a:t>New features, but few take advantage of them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TAA</a:t>
            </a:r>
          </a:p>
          <a:p>
            <a:pPr lvl="1"/>
            <a:r>
              <a:rPr lang="en-US" dirty="0"/>
              <a:t>Workers (since 1962)</a:t>
            </a:r>
          </a:p>
          <a:p>
            <a:pPr lvl="1"/>
            <a:r>
              <a:rPr lang="en-US" dirty="0"/>
              <a:t>Firms (since 1962)</a:t>
            </a:r>
          </a:p>
          <a:p>
            <a:pPr lvl="1"/>
            <a:r>
              <a:rPr lang="en-US" dirty="0"/>
              <a:t>Farmers and fishermen (since 2002)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68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B2DD-4AC0-674C-8DAF-7FD7DBA9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818F-2F36-9143-8073-0A997B62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Eligibility:  laid off due to</a:t>
            </a:r>
          </a:p>
          <a:p>
            <a:pPr lvl="1"/>
            <a:r>
              <a:rPr lang="en-US" dirty="0"/>
              <a:t>Increase in imports (most)</a:t>
            </a:r>
          </a:p>
          <a:p>
            <a:pPr lvl="1"/>
            <a:r>
              <a:rPr lang="en-US" dirty="0"/>
              <a:t>In upstream or downstream producers (secondary)</a:t>
            </a:r>
          </a:p>
          <a:p>
            <a:pPr lvl="1"/>
            <a:r>
              <a:rPr lang="en-US" dirty="0"/>
              <a:t>Shift in production abroad (2</a:t>
            </a:r>
            <a:r>
              <a:rPr lang="en-US" baseline="30000" dirty="0"/>
              <a:t>nd</a:t>
            </a:r>
            <a:r>
              <a:rPr lang="en-US" dirty="0"/>
              <a:t> most)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B57D-1D4A-554B-9881-7A8DB2A3C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D60EF-A19E-0A44-A5A5-E2448965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38CDC-4940-3648-A869-D89ED67D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009650"/>
            <a:ext cx="8953500" cy="4838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</p:spTree>
    <p:extLst>
      <p:ext uri="{BB962C8B-B14F-4D97-AF65-F5344CB8AC3E}">
        <p14:creationId xmlns:p14="http://schemas.microsoft.com/office/powerpoint/2010/main" val="114044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832F36-8E4D-564E-8A00-A1F60BFAF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050" y="243032"/>
            <a:ext cx="55499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5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B5EE2-6909-BE49-B1CC-62894FF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22:  Trade Adjustment Assistance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A70-DB33-DF43-BD22-3C81E2EB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A884E-FFCA-3B40-AD01-67F5E6DFA1C0}"/>
              </a:ext>
            </a:extLst>
          </p:cNvPr>
          <p:cNvSpPr txBox="1"/>
          <p:nvPr/>
        </p:nvSpPr>
        <p:spPr>
          <a:xfrm>
            <a:off x="290945" y="6123709"/>
            <a:ext cx="29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Rosen (2008)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8611FE-FE9F-804E-B723-A3C2D6430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450"/>
            <a:ext cx="9144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419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79892</TotalTime>
  <Words>1743</Words>
  <Application>Microsoft Macintosh PowerPoint</Application>
  <PresentationFormat>On-screen Show (4:3)</PresentationFormat>
  <Paragraphs>245</Paragraphs>
  <Slides>38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Arial</vt:lpstr>
      <vt:lpstr>Default Design</vt:lpstr>
      <vt:lpstr>Class 22  Trade Adjustment Assistance  by Alan V. Deardorff University of Michigan 2021</vt:lpstr>
      <vt:lpstr>TAA:   Trade Adjustment Assistance</vt:lpstr>
      <vt:lpstr>TAA:   Trade Adjustment Assistance</vt:lpstr>
      <vt:lpstr>US TAA</vt:lpstr>
      <vt:lpstr>US TAA</vt:lpstr>
      <vt:lpstr>US TAA</vt:lpstr>
      <vt:lpstr>PowerPoint Presentation</vt:lpstr>
      <vt:lpstr>PowerPoint Presentation</vt:lpstr>
      <vt:lpstr>PowerPoint Presentation</vt:lpstr>
      <vt:lpstr>US TAA</vt:lpstr>
      <vt:lpstr>US TAA</vt:lpstr>
      <vt:lpstr>PowerPoint Presentation</vt:lpstr>
      <vt:lpstr>Pause for Discussion</vt:lpstr>
      <vt:lpstr>Questions on Rosen, “Strengthening TAA” </vt:lpstr>
      <vt:lpstr>Questions on Lawrence,  “A Numbers Argument…” </vt:lpstr>
      <vt:lpstr>TAA:   Trade Adjustment Assistance</vt:lpstr>
      <vt:lpstr>Wage Insurance</vt:lpstr>
      <vt:lpstr>Wage Insurance</vt:lpstr>
      <vt:lpstr>Wage Insurance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Pause for Discussion</vt:lpstr>
      <vt:lpstr>Questions Brainard &amp; Litan. “Insuring America’s Workers”</vt:lpstr>
      <vt:lpstr>TAA:   Trade Adjustment Assistance</vt:lpstr>
      <vt:lpstr>Arguments against TAA</vt:lpstr>
      <vt:lpstr>PowerPoint Presentation</vt:lpstr>
      <vt:lpstr>PowerPoint Presentation</vt:lpstr>
      <vt:lpstr>PowerPoint Presentation</vt:lpstr>
      <vt:lpstr>PowerPoint Presentation</vt:lpstr>
      <vt:lpstr>Arguments against TAA</vt:lpstr>
      <vt:lpstr>Pause for Discussion</vt:lpstr>
      <vt:lpstr>Questions on James, “Maladjusted” </vt:lpstr>
      <vt:lpstr>Questions on Beattie,  “Flaws of Trying…” </vt:lpstr>
      <vt:lpstr>Questions on Beattie,  “Flaws of Trying…” 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179</cp:revision>
  <cp:lastPrinted>2021-11-10T19:36:54Z</cp:lastPrinted>
  <dcterms:created xsi:type="dcterms:W3CDTF">2011-01-03T19:29:08Z</dcterms:created>
  <dcterms:modified xsi:type="dcterms:W3CDTF">2021-11-10T19:37:56Z</dcterms:modified>
</cp:coreProperties>
</file>